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40" d="100"/>
          <a:sy n="40" d="100"/>
        </p:scale>
        <p:origin x="392" y="-3760"/>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11/11/19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11/11/19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11/11/19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emf"/><Relationship Id="rId16" Type="http://schemas.openxmlformats.org/officeDocument/2006/relationships/image" Target="../media/image14.png"/><Relationship Id="rId1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20000"/>
          </a:bodyPr>
          <a:lstStyle/>
          <a:p>
            <a:pPr algn="ctr"/>
            <a:r>
              <a:rPr lang="en-US" sz="9240" dirty="0" smtClean="0">
                <a:solidFill>
                  <a:schemeClr val="tx1"/>
                </a:solidFill>
              </a:rPr>
              <a:t>Effects of Light on Trout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Roon</a:t>
            </a:r>
            <a:r>
              <a:rPr lang="en-US" sz="5250" baseline="30000" dirty="0" smtClean="0">
                <a:solidFill>
                  <a:schemeClr val="tx1"/>
                </a:solidFill>
              </a:rPr>
              <a:t>3</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 Oregon </a:t>
            </a:r>
            <a:r>
              <a:rPr lang="en-US" sz="3200" dirty="0">
                <a:solidFill>
                  <a:schemeClr val="tx1"/>
                </a:solidFill>
              </a:rPr>
              <a:t>State University </a:t>
            </a:r>
            <a:r>
              <a:rPr lang="en-US" sz="3200" dirty="0" smtClean="0">
                <a:solidFill>
                  <a:schemeClr val="tx1"/>
                </a:solidFill>
              </a:rPr>
              <a:t>, </a:t>
            </a:r>
            <a:r>
              <a:rPr lang="en-US" sz="3200" baseline="30000" dirty="0" smtClean="0">
                <a:solidFill>
                  <a:schemeClr val="tx1"/>
                </a:solidFill>
              </a:rPr>
              <a:t>2</a:t>
            </a:r>
            <a:r>
              <a:rPr lang="en-US" sz="3200" dirty="0" smtClean="0">
                <a:solidFill>
                  <a:schemeClr val="tx1"/>
                </a:solidFill>
              </a:rPr>
              <a:t>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a:t>
            </a:r>
            <a:r>
              <a:rPr lang="en-US" sz="3200" dirty="0" smtClean="0">
                <a:solidFill>
                  <a:schemeClr val="tx1"/>
                </a:solidFill>
              </a:rPr>
              <a:t>University </a:t>
            </a:r>
          </a:p>
          <a:p>
            <a:pPr algn="ctr"/>
            <a:r>
              <a:rPr lang="en-US" sz="3200" baseline="30000" dirty="0" smtClean="0">
                <a:solidFill>
                  <a:schemeClr val="tx1"/>
                </a:solidFill>
              </a:rPr>
              <a:t>3</a:t>
            </a:r>
            <a:r>
              <a:rPr lang="en-US" sz="3200" dirty="0" smtClean="0">
                <a:solidFill>
                  <a:schemeClr val="tx1"/>
                </a:solidFill>
              </a:rPr>
              <a:t>Department of Fisheries and Wildlife - Oregon State University</a:t>
            </a:r>
            <a:endParaRPr lang="en-US" sz="3200" baseline="30000" dirty="0">
              <a:solidFill>
                <a:schemeClr val="tx1"/>
              </a:solidFill>
            </a:endParaRP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1110209"/>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Under current conditions we would expect: dense canopies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light limited GPP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low abundance of herbivorous invertebrates</a:t>
            </a:r>
            <a:r>
              <a:rPr lang="en-US" sz="3400" dirty="0" smtClean="0">
                <a:solidFill>
                  <a:schemeClr val="bg1"/>
                </a:solidFill>
                <a:ea typeface="Bangla Sangam MN" charset="0"/>
                <a:cs typeface="Bangla Sangam MN" charset="0"/>
              </a:rPr>
              <a:t>. </a:t>
            </a:r>
          </a:p>
        </p:txBody>
      </p:sp>
      <p:sp>
        <p:nvSpPr>
          <p:cNvPr id="33" name="Rounded Rectangle 32"/>
          <p:cNvSpPr/>
          <p:nvPr/>
        </p:nvSpPr>
        <p:spPr>
          <a:xfrm>
            <a:off x="317725" y="16644621"/>
            <a:ext cx="12252960" cy="5341695"/>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36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3600" dirty="0" smtClean="0">
                <a:solidFill>
                  <a:schemeClr val="bg1"/>
                </a:solidFill>
                <a:ea typeface="Bangla Sangam MN" charset="0"/>
                <a:cs typeface="Bangla Sangam MN" charset="0"/>
              </a:rPr>
              <a:t>Are any changes in the invertebrate community manifested in fish diets?</a:t>
            </a:r>
          </a:p>
          <a:p>
            <a:endParaRPr lang="en-US" sz="800" dirty="0" smtClean="0">
              <a:solidFill>
                <a:schemeClr val="bg1"/>
              </a:solidFill>
              <a:ea typeface="Bangla Sangam MN" charset="0"/>
              <a:cs typeface="Bangla Sangam MN" charset="0"/>
            </a:endParaRPr>
          </a:p>
          <a:p>
            <a:r>
              <a:rPr lang="en-US" sz="3600" u="sng" dirty="0" smtClean="0">
                <a:solidFill>
                  <a:schemeClr val="bg1"/>
                </a:solidFill>
                <a:ea typeface="Bangla Sangam MN" charset="0"/>
                <a:cs typeface="Bangla Sangam MN" charset="0"/>
              </a:rPr>
              <a:t>Hypothesis:</a:t>
            </a:r>
            <a:r>
              <a:rPr lang="en-US" sz="36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3600" dirty="0">
              <a:solidFill>
                <a:schemeClr val="bg1"/>
              </a:solidFill>
              <a:ea typeface="Bangla Sangam MN" charset="0"/>
              <a:cs typeface="Bangla Sangam MN" charset="0"/>
            </a:endParaRPr>
          </a:p>
        </p:txBody>
      </p:sp>
      <p:sp>
        <p:nvSpPr>
          <p:cNvPr id="153" name="Rounded Rectangle 152"/>
          <p:cNvSpPr/>
          <p:nvPr/>
        </p:nvSpPr>
        <p:spPr>
          <a:xfrm>
            <a:off x="25739282" y="21209541"/>
            <a:ext cx="12252960" cy="8558753"/>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primary productivity increased in the gaps as expected.</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showed a limited response to the treatment, but</a:t>
            </a:r>
            <a:r>
              <a:rPr lang="mr-IN" sz="4000" dirty="0" smtClean="0">
                <a:solidFill>
                  <a:schemeClr val="bg1"/>
                </a:solidFill>
                <a:latin typeface="+mj-lt"/>
                <a:ea typeface="Bangla Sangam MN" charset="0"/>
                <a:cs typeface="Bangla Sangam MN" charset="0"/>
              </a:rPr>
              <a:t>…</a:t>
            </a:r>
            <a:r>
              <a:rPr lang="en-US" sz="4000" dirty="0" smtClean="0">
                <a:solidFill>
                  <a:schemeClr val="bg1"/>
                </a:solidFill>
                <a:latin typeface="+mj-lt"/>
                <a:ea typeface="Bangla Sangam MN" charset="0"/>
                <a:cs typeface="Bangla Sangam MN" charset="0"/>
              </a:rPr>
              <a:t> </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Scraper taxa, possibly in response to increases in autochthonous productivity</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diets have a variable response across streams, but there is no relationship with treatment and proportional representation of FFG’s in diets versus the benthic community</a:t>
            </a: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30162102"/>
            <a:ext cx="12252960" cy="2340155"/>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253988" y="22158116"/>
            <a:ext cx="12252960" cy="10410927"/>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BACI study design across 5 reach pairs over 2 years.  A canopy gap (~30 m. diameter) was cut in the treatment reach in between sampling years.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taken with a </a:t>
            </a:r>
            <a:r>
              <a:rPr lang="en-US" sz="3600" dirty="0" err="1" smtClean="0">
                <a:solidFill>
                  <a:schemeClr val="bg1"/>
                </a:solidFill>
                <a:ea typeface="Bangla Sangam MN" charset="0"/>
                <a:cs typeface="Bangla Sangam MN" charset="0"/>
              </a:rPr>
              <a:t>Surber</a:t>
            </a:r>
            <a:r>
              <a:rPr lang="en-US" sz="3600" dirty="0" smtClean="0">
                <a:solidFill>
                  <a:schemeClr val="bg1"/>
                </a:solidFill>
                <a:ea typeface="Bangla Sangam MN" charset="0"/>
                <a:cs typeface="Bangla Sangam MN" charset="0"/>
              </a:rPr>
              <a:t> Sampler and diets were collected </a:t>
            </a:r>
            <a:r>
              <a:rPr lang="en-US" sz="3600" smtClean="0">
                <a:solidFill>
                  <a:schemeClr val="bg1"/>
                </a:solidFill>
                <a:ea typeface="Bangla Sangam MN" charset="0"/>
                <a:cs typeface="Bangla Sangam MN" charset="0"/>
              </a:rPr>
              <a:t>via </a:t>
            </a:r>
            <a:r>
              <a:rPr lang="en-US" sz="3600" smtClean="0">
                <a:solidFill>
                  <a:schemeClr val="bg1"/>
                </a:solidFill>
                <a:ea typeface="Bangla Sangam MN" charset="0"/>
                <a:cs typeface="Bangla Sangam MN" charset="0"/>
              </a:rPr>
              <a:t>gastric lavage</a:t>
            </a:r>
            <a:r>
              <a:rPr lang="en-US" sz="36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LTU, diets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the family level.</a:t>
            </a:r>
          </a:p>
          <a:p>
            <a:pPr marL="571500" indent="-571500">
              <a:buFont typeface="Arial" charset="0"/>
              <a:buChar char="•"/>
            </a:pPr>
            <a:r>
              <a:rPr lang="en-US" sz="3600" dirty="0" smtClean="0">
                <a:solidFill>
                  <a:schemeClr val="bg1"/>
                </a:solidFill>
                <a:ea typeface="Bangla Sangam MN" charset="0"/>
                <a:cs typeface="Bangla Sangam MN" charset="0"/>
              </a:rPr>
              <a:t>Analyses were performed in R using the Vegan package</a:t>
            </a:r>
          </a:p>
        </p:txBody>
      </p:sp>
      <p:pic>
        <p:nvPicPr>
          <p:cNvPr id="144" name="Picture 143">
            <a:extLst>
              <a:ext uri="{FF2B5EF4-FFF2-40B4-BE49-F238E27FC236}">
                <a16:creationId xmlns:a16="http://schemas.microsoft.com/office/drawing/2014/main" xmlns="" id="{734286BF-CE2D-1E42-9AD0-030E8F40DF97}"/>
              </a:ext>
            </a:extLst>
          </p:cNvPr>
          <p:cNvPicPr>
            <a:picLocks noChangeAspect="1"/>
          </p:cNvPicPr>
          <p:nvPr/>
        </p:nvPicPr>
        <p:blipFill>
          <a:blip r:embed="rId6"/>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a16="http://schemas.microsoft.com/office/drawing/2014/main" xmlns="" id="{C4E7EE42-B3B4-2A4C-9624-236E3119D687}"/>
              </a:ext>
            </a:extLst>
          </p:cNvPr>
          <p:cNvPicPr>
            <a:picLocks noChangeAspect="1" noChangeArrowheads="1"/>
          </p:cNvPicPr>
          <p:nvPr/>
        </p:nvPicPr>
        <p:blipFill>
          <a:blip r:embed="rId7" cstate="print"/>
          <a:srcRect/>
          <a:stretch>
            <a:fillRect/>
          </a:stretch>
        </p:blipFill>
        <p:spPr bwMode="auto">
          <a:xfrm>
            <a:off x="34442430" y="772607"/>
            <a:ext cx="1836299" cy="1836299"/>
          </a:xfrm>
          <a:prstGeom prst="rect">
            <a:avLst/>
          </a:prstGeom>
          <a:noFill/>
          <a:ln w="9525">
            <a:noFill/>
            <a:miter lim="800000"/>
            <a:headEnd/>
            <a:tailEnd/>
          </a:ln>
        </p:spPr>
      </p:pic>
      <p:grpSp>
        <p:nvGrpSpPr>
          <p:cNvPr id="3" name="Group 2"/>
          <p:cNvGrpSpPr/>
          <p:nvPr/>
        </p:nvGrpSpPr>
        <p:grpSpPr>
          <a:xfrm>
            <a:off x="1727751" y="9340900"/>
            <a:ext cx="9332087" cy="3395839"/>
            <a:chOff x="1864624" y="10378772"/>
            <a:chExt cx="9332087" cy="3395839"/>
          </a:xfrm>
        </p:grpSpPr>
        <p:grpSp>
          <p:nvGrpSpPr>
            <p:cNvPr id="133" name="Group 132">
              <a:extLst>
                <a:ext uri="{FF2B5EF4-FFF2-40B4-BE49-F238E27FC236}">
                  <a16:creationId xmlns:a16="http://schemas.microsoft.com/office/drawing/2014/main" xmlns=""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a16="http://schemas.microsoft.com/office/drawing/2014/main" xmlns=""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a16="http://schemas.microsoft.com/office/drawing/2014/main" xmlns="" id="{D2012CCC-BF51-5142-AE9F-B089AD2EB2AC}"/>
                    </a:ext>
                  </a:extLst>
                </p:cNvPr>
                <p:cNvPicPr>
                  <a:picLocks noChangeAspect="1"/>
                </p:cNvPicPr>
                <p:nvPr/>
              </p:nvPicPr>
              <p:blipFill rotWithShape="1">
                <a:blip r:embed="rId8">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a16="http://schemas.microsoft.com/office/drawing/2014/main" xmlns=""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a16="http://schemas.microsoft.com/office/drawing/2014/main" xmlns=""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a16="http://schemas.microsoft.com/office/drawing/2014/main" xmlns=""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a16="http://schemas.microsoft.com/office/drawing/2014/main" xmlns=""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a16="http://schemas.microsoft.com/office/drawing/2014/main" xmlns=""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a16="http://schemas.microsoft.com/office/drawing/2014/main" xmlns=""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83" name="Rounded Rectangle 182"/>
          <p:cNvSpPr/>
          <p:nvPr/>
        </p:nvSpPr>
        <p:spPr>
          <a:xfrm>
            <a:off x="13141234" y="5467669"/>
            <a:ext cx="12252960" cy="9245762"/>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53786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4921361"/>
            <a:ext cx="12252960" cy="17647683"/>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p>
        </p:txBody>
      </p:sp>
      <p:grpSp>
        <p:nvGrpSpPr>
          <p:cNvPr id="10" name="Group 9"/>
          <p:cNvGrpSpPr/>
          <p:nvPr/>
        </p:nvGrpSpPr>
        <p:grpSpPr>
          <a:xfrm>
            <a:off x="9164209" y="28491349"/>
            <a:ext cx="3143232" cy="2553891"/>
            <a:chOff x="9160521" y="27913646"/>
            <a:chExt cx="3143232" cy="2553891"/>
          </a:xfrm>
        </p:grpSpPr>
        <p:pic>
          <p:nvPicPr>
            <p:cNvPr id="7" name="Picture 6"/>
            <p:cNvPicPr>
              <a:picLocks noChangeAspect="1"/>
            </p:cNvPicPr>
            <p:nvPr/>
          </p:nvPicPr>
          <p:blipFill>
            <a:blip r:embed="rId9"/>
            <a:stretch>
              <a:fillRect/>
            </a:stretch>
          </p:blipFill>
          <p:spPr>
            <a:xfrm>
              <a:off x="9160521" y="27913646"/>
              <a:ext cx="3143232" cy="2553891"/>
            </a:xfrm>
            <a:prstGeom prst="rect">
              <a:avLst/>
            </a:prstGeom>
          </p:spPr>
        </p:pic>
        <p:sp>
          <p:nvSpPr>
            <p:cNvPr id="8" name="Oval 7"/>
            <p:cNvSpPr/>
            <p:nvPr/>
          </p:nvSpPr>
          <p:spPr>
            <a:xfrm>
              <a:off x="10035612" y="29048938"/>
              <a:ext cx="165269" cy="1416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sp>
        <p:nvSpPr>
          <p:cNvPr id="41" name="TextBox 40">
            <a:extLst>
              <a:ext uri="{FF2B5EF4-FFF2-40B4-BE49-F238E27FC236}">
                <a16:creationId xmlns:a16="http://schemas.microsoft.com/office/drawing/2014/main" xmlns="" id="{007959D8-01B8-0444-8E3F-0B867CAEFF18}"/>
              </a:ext>
            </a:extLst>
          </p:cNvPr>
          <p:cNvSpPr txBox="1"/>
          <p:nvPr/>
        </p:nvSpPr>
        <p:spPr>
          <a:xfrm>
            <a:off x="8665986" y="31131140"/>
            <a:ext cx="3806500" cy="1384995"/>
          </a:xfrm>
          <a:prstGeom prst="rect">
            <a:avLst/>
          </a:prstGeom>
          <a:noFill/>
        </p:spPr>
        <p:txBody>
          <a:bodyPr wrap="square" rtlCol="0">
            <a:spAutoFit/>
          </a:bodyPr>
          <a:lstStyle/>
          <a:p>
            <a:pPr algn="ctr"/>
            <a:r>
              <a:rPr lang="en-US" sz="2800" dirty="0">
                <a:solidFill>
                  <a:schemeClr val="bg1"/>
                </a:solidFill>
              </a:rPr>
              <a:t>Figure </a:t>
            </a:r>
            <a:r>
              <a:rPr lang="en-US" sz="2800" dirty="0" smtClean="0">
                <a:solidFill>
                  <a:schemeClr val="bg1"/>
                </a:solidFill>
              </a:rPr>
              <a:t>3. </a:t>
            </a:r>
            <a:r>
              <a:rPr lang="en-US" sz="2800" dirty="0">
                <a:solidFill>
                  <a:schemeClr val="bg1"/>
                </a:solidFill>
              </a:rPr>
              <a:t>Study area in western Cascade mountains of Oregon</a:t>
            </a:r>
          </a:p>
        </p:txBody>
      </p:sp>
      <p:sp>
        <p:nvSpPr>
          <p:cNvPr id="16" name="TextBox 15"/>
          <p:cNvSpPr txBox="1"/>
          <p:nvPr/>
        </p:nvSpPr>
        <p:spPr>
          <a:xfrm>
            <a:off x="18842006" y="11418638"/>
            <a:ext cx="6483305" cy="3539430"/>
          </a:xfrm>
          <a:prstGeom prst="rect">
            <a:avLst/>
          </a:prstGeom>
          <a:noFill/>
        </p:spPr>
        <p:txBody>
          <a:bodyPr wrap="square" rtlCol="0">
            <a:spAutoFit/>
          </a:bodyPr>
          <a:lstStyle/>
          <a:p>
            <a:pPr algn="ctr"/>
            <a:r>
              <a:rPr lang="en-US" sz="2800" dirty="0">
                <a:ea typeface="Bangla Sangam MN" charset="0"/>
                <a:cs typeface="Bangla Sangam MN" charset="0"/>
              </a:rPr>
              <a:t>Figure 5</a:t>
            </a:r>
            <a:r>
              <a:rPr lang="en-US" sz="2800" dirty="0" smtClean="0">
                <a:ea typeface="Bangla Sangam MN" charset="0"/>
                <a:cs typeface="Bangla Sangam MN" charset="0"/>
              </a:rPr>
              <a:t>. </a:t>
            </a:r>
          </a:p>
          <a:p>
            <a:pPr marL="457200" indent="-457200">
              <a:buFont typeface="Arial" charset="0"/>
              <a:buChar char="•"/>
            </a:pPr>
            <a:r>
              <a:rPr lang="en-US" sz="2800" dirty="0" smtClean="0">
                <a:ea typeface="Bangla Sangam MN" charset="0"/>
                <a:cs typeface="Bangla Sangam MN" charset="0"/>
              </a:rPr>
              <a:t>Total </a:t>
            </a:r>
            <a:r>
              <a:rPr lang="en-US" sz="2800" dirty="0">
                <a:ea typeface="Bangla Sangam MN" charset="0"/>
                <a:cs typeface="Bangla Sangam MN" charset="0"/>
              </a:rPr>
              <a:t>Chlorophyll in treated (Y) and control (N) reaches for 2017 and 2018</a:t>
            </a:r>
            <a:r>
              <a:rPr lang="en-US" sz="2800" dirty="0" smtClean="0">
                <a:ea typeface="Bangla Sangam MN" charset="0"/>
                <a:cs typeface="Bangla Sangam MN" charset="0"/>
              </a:rPr>
              <a:t>.</a:t>
            </a:r>
          </a:p>
          <a:p>
            <a:pPr marL="457200" indent="-457200">
              <a:buFont typeface="Arial" charset="0"/>
              <a:buChar char="•"/>
            </a:pPr>
            <a:r>
              <a:rPr lang="en-US" sz="2800" dirty="0" err="1" smtClean="0">
                <a:ea typeface="Bangla Sangam MN" charset="0"/>
                <a:cs typeface="Bangla Sangam MN" charset="0"/>
              </a:rPr>
              <a:t>Chla</a:t>
            </a:r>
            <a:r>
              <a:rPr lang="en-US" sz="2800" dirty="0" smtClean="0">
                <a:ea typeface="Bangla Sangam MN" charset="0"/>
                <a:cs typeface="Bangla Sangam MN" charset="0"/>
              </a:rPr>
              <a:t> is higher in the treatment reach only in the post-treatment year,</a:t>
            </a:r>
          </a:p>
          <a:p>
            <a:pPr marL="457200" indent="-457200">
              <a:buFont typeface="Arial" charset="0"/>
              <a:buChar char="•"/>
            </a:pPr>
            <a:r>
              <a:rPr lang="en-US" sz="2800" dirty="0" smtClean="0">
                <a:ea typeface="Bangla Sangam MN" charset="0"/>
                <a:cs typeface="Bangla Sangam MN" charset="0"/>
              </a:rPr>
              <a:t>Also marginally higher in the post-treatment year in the control reach  </a:t>
            </a:r>
            <a:endParaRPr lang="en-US" sz="2800" dirty="0">
              <a:solidFill>
                <a:schemeClr val="bg1"/>
              </a:solidFill>
              <a:ea typeface="Bangla Sangam MN" charset="0"/>
              <a:cs typeface="Bangla Sangam MN" charset="0"/>
            </a:endParaRPr>
          </a:p>
          <a:p>
            <a:pPr marL="457200" indent="-457200">
              <a:buFont typeface="Arial" charset="0"/>
              <a:buChar char="•"/>
            </a:pPr>
            <a:endParaRPr lang="en-US" sz="2800" dirty="0" smtClean="0">
              <a:ea typeface="Bangla Sangam MN" charset="0"/>
              <a:cs typeface="Bangla Sangam MN" charset="0"/>
            </a:endParaRPr>
          </a:p>
        </p:txBody>
      </p:sp>
      <p:sp>
        <p:nvSpPr>
          <p:cNvPr id="28" name="TextBox 27"/>
          <p:cNvSpPr txBox="1"/>
          <p:nvPr/>
        </p:nvSpPr>
        <p:spPr>
          <a:xfrm>
            <a:off x="13272034" y="11499290"/>
            <a:ext cx="5902891" cy="3108543"/>
          </a:xfrm>
          <a:prstGeom prst="rect">
            <a:avLst/>
          </a:prstGeom>
          <a:noFill/>
        </p:spPr>
        <p:txBody>
          <a:bodyPr wrap="square" rtlCol="0">
            <a:spAutoFit/>
          </a:bodyPr>
          <a:lstStyle/>
          <a:p>
            <a:pPr algn="ctr"/>
            <a:r>
              <a:rPr lang="en-US" sz="2800" dirty="0" smtClean="0"/>
              <a:t>Figure 4. </a:t>
            </a:r>
            <a:endParaRPr lang="en-US" sz="2800" dirty="0"/>
          </a:p>
          <a:p>
            <a:pPr marL="457200" indent="-457200">
              <a:buFont typeface="Arial" charset="0"/>
              <a:buChar char="•"/>
            </a:pPr>
            <a:r>
              <a:rPr lang="en-US" sz="2800" dirty="0" smtClean="0"/>
              <a:t>Photosynthetically active radiation (PAR) measured in the post-treatment year for both reaches.</a:t>
            </a:r>
          </a:p>
          <a:p>
            <a:pPr marL="457200" indent="-457200">
              <a:buFont typeface="Arial" charset="0"/>
              <a:buChar char="•"/>
            </a:pPr>
            <a:r>
              <a:rPr lang="en-US" sz="2800" dirty="0" smtClean="0"/>
              <a:t>PAR is higher in the gap meters of the treatment reach</a:t>
            </a:r>
          </a:p>
          <a:p>
            <a:pPr marL="457200" indent="-457200">
              <a:buFont typeface="Arial" charset="0"/>
              <a:buChar char="•"/>
            </a:pP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43690" y="25141135"/>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048283"/>
            <a:ext cx="5896027" cy="4913355"/>
          </a:xfrm>
          <a:prstGeom prst="rect">
            <a:avLst/>
          </a:prstGeom>
        </p:spPr>
      </p:pic>
      <p:sp>
        <p:nvSpPr>
          <p:cNvPr id="43" name="TextBox 42"/>
          <p:cNvSpPr txBox="1"/>
          <p:nvPr/>
        </p:nvSpPr>
        <p:spPr>
          <a:xfrm>
            <a:off x="13350574" y="22100861"/>
            <a:ext cx="11473489" cy="2677656"/>
          </a:xfrm>
          <a:prstGeom prst="rect">
            <a:avLst/>
          </a:prstGeom>
          <a:noFill/>
        </p:spPr>
        <p:txBody>
          <a:bodyPr wrap="square" rtlCol="0">
            <a:spAutoFit/>
          </a:bodyPr>
          <a:lstStyle/>
          <a:p>
            <a:pPr algn="ctr"/>
            <a:r>
              <a:rPr lang="en-US" sz="2800" dirty="0" smtClean="0"/>
              <a:t>Figure 6. </a:t>
            </a:r>
          </a:p>
          <a:p>
            <a:pPr marL="457200" indent="-457200">
              <a:buFont typeface="Arial" charset="0"/>
              <a:buChar char="•"/>
            </a:pPr>
            <a:r>
              <a:rPr lang="en-US" sz="2800" dirty="0" smtClean="0"/>
              <a:t>Nonmetric multidimensional scaling (NMS</a:t>
            </a:r>
            <a:r>
              <a:rPr lang="en-US" sz="2800" smtClean="0"/>
              <a:t>) of </a:t>
            </a:r>
            <a:r>
              <a:rPr lang="en-US" sz="2800" dirty="0" smtClean="0"/>
              <a:t>reaches in species space. </a:t>
            </a:r>
            <a:endParaRPr lang="en-US" sz="2800" dirty="0"/>
          </a:p>
          <a:p>
            <a:pPr marL="457200" indent="-457200">
              <a:buFont typeface="Arial" charset="0"/>
              <a:buChar char="•"/>
            </a:pPr>
            <a:r>
              <a:rPr lang="en-US" sz="2800" dirty="0"/>
              <a:t>S</a:t>
            </a:r>
            <a:r>
              <a:rPr lang="en-US" sz="2800" dirty="0" smtClean="0"/>
              <a:t>trong year effect along Axis 1 (years tend to fall out in separate groups)</a:t>
            </a:r>
          </a:p>
          <a:p>
            <a:pPr marL="457200" indent="-457200">
              <a:buFont typeface="Arial" charset="0"/>
              <a:buChar char="•"/>
            </a:pPr>
            <a:r>
              <a:rPr lang="en-US" sz="2800" dirty="0" smtClean="0"/>
              <a:t>Axis 1 also has a strong positive relationship with </a:t>
            </a:r>
            <a:r>
              <a:rPr lang="en-US" sz="2800" dirty="0" err="1" smtClean="0"/>
              <a:t>Chla</a:t>
            </a:r>
            <a:r>
              <a:rPr lang="en-US" sz="2800" dirty="0" smtClean="0"/>
              <a:t> (r</a:t>
            </a:r>
            <a:r>
              <a:rPr lang="en-US" sz="2800" baseline="30000" dirty="0" smtClean="0"/>
              <a:t>2 </a:t>
            </a:r>
            <a:r>
              <a:rPr lang="en-US" sz="2800" dirty="0" smtClean="0"/>
              <a:t> = .302)</a:t>
            </a:r>
          </a:p>
          <a:p>
            <a:pPr marL="457200" indent="-457200">
              <a:buFont typeface="Arial" charset="0"/>
              <a:buChar char="•"/>
            </a:pPr>
            <a:r>
              <a:rPr lang="en-US" sz="2800" dirty="0" smtClean="0"/>
              <a:t>Relationship with </a:t>
            </a:r>
            <a:r>
              <a:rPr lang="en-US" sz="2800" dirty="0" err="1" smtClean="0"/>
              <a:t>Chla</a:t>
            </a:r>
            <a:r>
              <a:rPr lang="en-US" sz="2800" dirty="0" smtClean="0"/>
              <a:t> not necessarily due to the treatment (</a:t>
            </a:r>
            <a:r>
              <a:rPr lang="en-US" sz="2800" dirty="0" err="1" smtClean="0"/>
              <a:t>Chla</a:t>
            </a:r>
            <a:r>
              <a:rPr lang="en-US" sz="2800" dirty="0" smtClean="0"/>
              <a:t> higher in both reaches in the post-treatment year)</a:t>
            </a:r>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922" y="28029921"/>
            <a:ext cx="8591549" cy="3476745"/>
          </a:xfrm>
          <a:prstGeom prst="rect">
            <a:avLst/>
          </a:prstGeom>
          <a:effectLst>
            <a:softEdge rad="50800"/>
          </a:effectLst>
        </p:spPr>
      </p:pic>
      <p:sp>
        <p:nvSpPr>
          <p:cNvPr id="50" name="TextBox 49"/>
          <p:cNvSpPr txBox="1"/>
          <p:nvPr/>
        </p:nvSpPr>
        <p:spPr>
          <a:xfrm>
            <a:off x="1306445" y="31562028"/>
            <a:ext cx="6157712" cy="523220"/>
          </a:xfrm>
          <a:prstGeom prst="rect">
            <a:avLst/>
          </a:prstGeom>
          <a:noFill/>
        </p:spPr>
        <p:txBody>
          <a:bodyPr wrap="none" rtlCol="0">
            <a:spAutoFit/>
          </a:bodyPr>
          <a:lstStyle/>
          <a:p>
            <a:pPr algn="ctr"/>
            <a:r>
              <a:rPr lang="en-US" sz="2800" dirty="0" smtClean="0">
                <a:solidFill>
                  <a:schemeClr val="bg1"/>
                </a:solidFill>
              </a:rPr>
              <a:t>Figure </a:t>
            </a:r>
            <a:r>
              <a:rPr lang="en-US" sz="2800" dirty="0">
                <a:solidFill>
                  <a:schemeClr val="bg1"/>
                </a:solidFill>
              </a:rPr>
              <a:t>2</a:t>
            </a:r>
            <a:r>
              <a:rPr lang="en-US" sz="2800" dirty="0" smtClean="0">
                <a:solidFill>
                  <a:schemeClr val="bg1"/>
                </a:solidFill>
              </a:rPr>
              <a:t>. Aerial view of the gap at CHUCK</a:t>
            </a:r>
            <a:endParaRPr lang="en-US" sz="2800" dirty="0">
              <a:solidFill>
                <a:schemeClr val="bg1"/>
              </a:solidFill>
            </a:endParaRPr>
          </a:p>
        </p:txBody>
      </p:sp>
      <p:sp>
        <p:nvSpPr>
          <p:cNvPr id="52" name="TextBox 51"/>
          <p:cNvSpPr txBox="1"/>
          <p:nvPr/>
        </p:nvSpPr>
        <p:spPr>
          <a:xfrm>
            <a:off x="13211614" y="29961638"/>
            <a:ext cx="6604316" cy="2246769"/>
          </a:xfrm>
          <a:prstGeom prst="rect">
            <a:avLst/>
          </a:prstGeom>
          <a:noFill/>
        </p:spPr>
        <p:txBody>
          <a:bodyPr wrap="square" rtlCol="0">
            <a:spAutoFit/>
          </a:bodyPr>
          <a:lstStyle/>
          <a:p>
            <a:pPr algn="ctr"/>
            <a:r>
              <a:rPr lang="en-US" sz="2800" dirty="0" smtClean="0"/>
              <a:t>Figure 7. </a:t>
            </a:r>
          </a:p>
          <a:p>
            <a:pPr marL="457200" indent="-457200">
              <a:buFont typeface="Arial" charset="0"/>
              <a:buChar char="•"/>
            </a:pPr>
            <a:r>
              <a:rPr lang="en-US" sz="2800" dirty="0" smtClean="0"/>
              <a:t>Functional Feeding Group differences  between years</a:t>
            </a:r>
          </a:p>
          <a:p>
            <a:pPr marL="457200" indent="-457200">
              <a:buFont typeface="Arial" charset="0"/>
              <a:buChar char="•"/>
            </a:pPr>
            <a:r>
              <a:rPr lang="en-US" sz="2800" dirty="0" smtClean="0"/>
              <a:t>Scrapers and Collector-Gatherers see the largest increases</a:t>
            </a:r>
            <a:endParaRPr lang="en-US" sz="2800" dirty="0"/>
          </a:p>
        </p:txBody>
      </p:sp>
      <p:sp>
        <p:nvSpPr>
          <p:cNvPr id="53" name="TextBox 52"/>
          <p:cNvSpPr txBox="1"/>
          <p:nvPr/>
        </p:nvSpPr>
        <p:spPr>
          <a:xfrm>
            <a:off x="19931237" y="30167234"/>
            <a:ext cx="5123684" cy="2246769"/>
          </a:xfrm>
          <a:prstGeom prst="rect">
            <a:avLst/>
          </a:prstGeom>
          <a:noFill/>
        </p:spPr>
        <p:txBody>
          <a:bodyPr wrap="square" rtlCol="0">
            <a:spAutoFit/>
          </a:bodyPr>
          <a:lstStyle/>
          <a:p>
            <a:pPr algn="ctr"/>
            <a:r>
              <a:rPr lang="en-US" sz="2800" dirty="0" smtClean="0"/>
              <a:t>Figure 8. </a:t>
            </a:r>
          </a:p>
          <a:p>
            <a:pPr marL="457200" indent="-457200">
              <a:buFont typeface="Arial" charset="0"/>
              <a:buChar char="•"/>
            </a:pPr>
            <a:r>
              <a:rPr lang="en-US" sz="2800" dirty="0" smtClean="0"/>
              <a:t>Differences between years in total invertebrate density.</a:t>
            </a:r>
          </a:p>
          <a:p>
            <a:pPr marL="457200" indent="-457200">
              <a:buFont typeface="Arial" charset="0"/>
              <a:buChar char="•"/>
            </a:pPr>
            <a:r>
              <a:rPr lang="en-US" sz="2800" dirty="0" smtClean="0"/>
              <a:t>No reach went down in 2018, MCTE treatment went up most</a:t>
            </a:r>
            <a:endParaRPr lang="en-US" sz="2800" dirty="0"/>
          </a:p>
        </p:txBody>
      </p:sp>
      <p:sp>
        <p:nvSpPr>
          <p:cNvPr id="64" name="TextBox 63"/>
          <p:cNvSpPr txBox="1"/>
          <p:nvPr/>
        </p:nvSpPr>
        <p:spPr>
          <a:xfrm rot="10800000" flipV="1">
            <a:off x="34442430" y="14713431"/>
            <a:ext cx="3564370" cy="6124754"/>
          </a:xfrm>
          <a:prstGeom prst="rect">
            <a:avLst/>
          </a:prstGeom>
          <a:noFill/>
        </p:spPr>
        <p:txBody>
          <a:bodyPr wrap="square" rtlCol="0">
            <a:spAutoFit/>
          </a:bodyPr>
          <a:lstStyle/>
          <a:p>
            <a:pPr algn="ctr"/>
            <a:r>
              <a:rPr lang="en-US" sz="2800" dirty="0" smtClean="0"/>
              <a:t>Figure 10. </a:t>
            </a:r>
          </a:p>
          <a:p>
            <a:pPr marL="457200" indent="-457200">
              <a:buFont typeface="Arial" charset="0"/>
              <a:buChar char="•"/>
            </a:pPr>
            <a:r>
              <a:rPr lang="en-US" sz="2800" dirty="0" smtClean="0"/>
              <a:t>Mean number of invertebrates in trout diets for each stream reach, colored by their origin</a:t>
            </a:r>
          </a:p>
          <a:p>
            <a:pPr marL="457200" indent="-457200">
              <a:buFont typeface="Arial" charset="0"/>
              <a:buChar char="•"/>
            </a:pPr>
            <a:r>
              <a:rPr lang="en-US" sz="2800" dirty="0" smtClean="0"/>
              <a:t>Terrestrials are a relatively small proportion of diets</a:t>
            </a:r>
          </a:p>
          <a:p>
            <a:pPr marL="457200" indent="-457200">
              <a:buFont typeface="Arial" charset="0"/>
              <a:buChar char="•"/>
            </a:pPr>
            <a:r>
              <a:rPr lang="en-US" sz="2800" dirty="0" smtClean="0"/>
              <a:t>No consistent response in the treatment reaches</a:t>
            </a:r>
          </a:p>
          <a:p>
            <a:pPr marL="457200" indent="-457200">
              <a:buFont typeface="Arial" charset="0"/>
              <a:buChar char="•"/>
            </a:pPr>
            <a:endParaRPr lang="en-US" sz="2800" dirty="0"/>
          </a:p>
        </p:txBody>
      </p:sp>
      <p:sp>
        <p:nvSpPr>
          <p:cNvPr id="4" name="TextBox 3"/>
          <p:cNvSpPr txBox="1"/>
          <p:nvPr/>
        </p:nvSpPr>
        <p:spPr>
          <a:xfrm>
            <a:off x="929658" y="12853514"/>
            <a:ext cx="11216603" cy="1384995"/>
          </a:xfrm>
          <a:prstGeom prst="rect">
            <a:avLst/>
          </a:prstGeom>
          <a:noFill/>
        </p:spPr>
        <p:txBody>
          <a:bodyPr wrap="square" rtlCol="0">
            <a:spAutoFit/>
          </a:bodyPr>
          <a:lstStyle/>
          <a:p>
            <a:pPr algn="ctr"/>
            <a:r>
              <a:rPr lang="en-US" sz="2800" dirty="0" smtClean="0">
                <a:solidFill>
                  <a:schemeClr val="bg1"/>
                </a:solidFill>
              </a:rPr>
              <a:t>Figure 1.  Illustration showing second growth forests with closed canopies, and old-growth/mature stands with canopy gaps allowing light to reach the stream benthos.</a:t>
            </a:r>
          </a:p>
        </p:txBody>
      </p:sp>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l="11126" t="657" r="4498"/>
          <a:stretch/>
        </p:blipFill>
        <p:spPr>
          <a:xfrm>
            <a:off x="19133117" y="6593890"/>
            <a:ext cx="6249443" cy="4905400"/>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172439" y="6575239"/>
            <a:ext cx="5908861" cy="4924051"/>
          </a:xfrm>
          <a:prstGeom prst="rect">
            <a:avLst/>
          </a:prstGeom>
        </p:spPr>
      </p:pic>
      <p:pic>
        <p:nvPicPr>
          <p:cNvPr id="54" name="Picture 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22645" y="16496238"/>
            <a:ext cx="10528300" cy="5702300"/>
          </a:xfrm>
          <a:prstGeom prst="rect">
            <a:avLst/>
          </a:prstGeom>
        </p:spPr>
      </p:pic>
      <p:pic>
        <p:nvPicPr>
          <p:cNvPr id="68" name="Picture 67"/>
          <p:cNvPicPr>
            <a:picLocks noChangeAspect="1"/>
          </p:cNvPicPr>
          <p:nvPr/>
        </p:nvPicPr>
        <p:blipFill rotWithShape="1">
          <a:blip r:embed="rId16">
            <a:extLst>
              <a:ext uri="{28A0092B-C50C-407E-A947-70E740481C1C}">
                <a14:useLocalDpi xmlns:a14="http://schemas.microsoft.com/office/drawing/2010/main" val="0"/>
              </a:ext>
            </a:extLst>
          </a:blip>
          <a:srcRect t="16099" b="15553"/>
          <a:stretch/>
        </p:blipFill>
        <p:spPr>
          <a:xfrm>
            <a:off x="26278500" y="7358575"/>
            <a:ext cx="10760845" cy="7354855"/>
          </a:xfrm>
          <a:prstGeom prst="rect">
            <a:avLst/>
          </a:prstGeom>
        </p:spPr>
      </p:pic>
      <p:sp>
        <p:nvSpPr>
          <p:cNvPr id="63" name="TextBox 62"/>
          <p:cNvSpPr txBox="1"/>
          <p:nvPr/>
        </p:nvSpPr>
        <p:spPr>
          <a:xfrm>
            <a:off x="31893284" y="11419210"/>
            <a:ext cx="5593767" cy="3108543"/>
          </a:xfrm>
          <a:prstGeom prst="rect">
            <a:avLst/>
          </a:prstGeom>
          <a:noFill/>
        </p:spPr>
        <p:txBody>
          <a:bodyPr wrap="square" rtlCol="0">
            <a:spAutoFit/>
          </a:bodyPr>
          <a:lstStyle/>
          <a:p>
            <a:pPr algn="ctr"/>
            <a:r>
              <a:rPr lang="en-US" sz="2800" dirty="0" smtClean="0"/>
              <a:t>Figure </a:t>
            </a:r>
            <a:r>
              <a:rPr lang="en-US" sz="2800" dirty="0"/>
              <a:t>9</a:t>
            </a:r>
            <a:r>
              <a:rPr lang="en-US" sz="2800" dirty="0" smtClean="0"/>
              <a:t>.</a:t>
            </a:r>
          </a:p>
          <a:p>
            <a:pPr marL="457200" indent="-457200">
              <a:buFont typeface="Arial" charset="0"/>
              <a:buChar char="•"/>
            </a:pPr>
            <a:r>
              <a:rPr lang="en-US" sz="2800" dirty="0" smtClean="0"/>
              <a:t> A 1:1 plot of  FFG rel. abundance in trout diets vs. benthic samples</a:t>
            </a:r>
          </a:p>
          <a:p>
            <a:pPr marL="457200" indent="-457200">
              <a:buFont typeface="Arial" charset="0"/>
              <a:buChar char="•"/>
            </a:pPr>
            <a:r>
              <a:rPr lang="en-US" sz="2800" dirty="0" smtClean="0"/>
              <a:t>Different relationships for each stream</a:t>
            </a:r>
          </a:p>
          <a:p>
            <a:pPr marL="457200" indent="-457200">
              <a:buFont typeface="Arial" charset="0"/>
              <a:buChar char="•"/>
            </a:pPr>
            <a:r>
              <a:rPr lang="en-US" sz="2800" dirty="0" smtClean="0"/>
              <a:t>No consistent relationship with treatment </a:t>
            </a:r>
            <a:endParaRPr lang="en-US" sz="2800" dirty="0"/>
          </a:p>
        </p:txBody>
      </p:sp>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980519" y="14866217"/>
            <a:ext cx="8473947" cy="5649298"/>
          </a:xfrm>
          <a:prstGeom prst="rect">
            <a:avLst/>
          </a:prstGeom>
        </p:spPr>
      </p:pic>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18971</TotalTime>
  <Words>651</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Cedar Mackaness</cp:lastModifiedBy>
  <cp:revision>357</cp:revision>
  <dcterms:created xsi:type="dcterms:W3CDTF">2014-05-13T17:42:21Z</dcterms:created>
  <dcterms:modified xsi:type="dcterms:W3CDTF">2019-11-11T23:18:15Z</dcterms:modified>
</cp:coreProperties>
</file>